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90" r:id="rId3"/>
    <p:sldId id="291" r:id="rId4"/>
    <p:sldId id="270" r:id="rId5"/>
    <p:sldId id="292" r:id="rId6"/>
    <p:sldId id="293" r:id="rId7"/>
    <p:sldId id="294" r:id="rId8"/>
    <p:sldId id="295" r:id="rId9"/>
    <p:sldId id="296" r:id="rId10"/>
    <p:sldId id="301" r:id="rId11"/>
    <p:sldId id="297" r:id="rId12"/>
    <p:sldId id="298" r:id="rId13"/>
    <p:sldId id="300" r:id="rId14"/>
    <p:sldId id="302" r:id="rId15"/>
    <p:sldId id="303" r:id="rId16"/>
    <p:sldId id="304" r:id="rId17"/>
    <p:sldId id="309" r:id="rId18"/>
    <p:sldId id="310" r:id="rId19"/>
    <p:sldId id="306" r:id="rId20"/>
    <p:sldId id="307" r:id="rId21"/>
    <p:sldId id="308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24" r:id="rId31"/>
    <p:sldId id="319" r:id="rId32"/>
    <p:sldId id="320" r:id="rId33"/>
    <p:sldId id="321" r:id="rId34"/>
    <p:sldId id="322" r:id="rId35"/>
    <p:sldId id="323" r:id="rId3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5473"/>
  </p:normalViewPr>
  <p:slideViewPr>
    <p:cSldViewPr snapToGrid="0">
      <p:cViewPr>
        <p:scale>
          <a:sx n="57" d="100"/>
          <a:sy n="57" d="100"/>
        </p:scale>
        <p:origin x="176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ore-KR" b="1" i="0" u="none" strike="noStrike">
                <a:solidFill>
                  <a:srgbClr val="212529"/>
                </a:solidFill>
                <a:effectLst/>
                <a:latin typeface="-apple-system"/>
              </a:rPr>
              <a:t>Stochastic vs. deterministic (vs. Non-deterministic)</a:t>
            </a:r>
          </a:p>
          <a:p>
            <a:pPr algn="l"/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변수나 프로세스가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하다는건 같은 시퀀스 안의 다음 사건이 지금 현재 사건으로부터 결정된다는 것이다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그러니까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과는 반대의 개념이다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 algorithm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같은 인풋을 넣으면 항상 같은 결과를 내는 알고리즘이다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이에 반해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 algorithm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인풋이 같아도 아웃풋은 다를 수 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 variables or process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아웃풋의 성질때매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하지 않다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근데 이때 우리가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 variables or process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이라고 해도 될까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? 100%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같은 개념은 아니다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 </a:t>
            </a:r>
            <a:r>
              <a:rPr lang="ko-KR" altLang="en-US" b="1" i="0" u="none" strike="noStrike">
                <a:solidFill>
                  <a:srgbClr val="212529"/>
                </a:solidFill>
                <a:effectLst/>
                <a:latin typeface="-apple-system"/>
              </a:rPr>
              <a:t>오직 결과의 가능성만을 이야기 하기 때문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이다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한마디로 아웃컴과 분산이 중요한 확률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probability)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을 이용한 분석에서는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보다는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가 확실한 표현이 될 수 있다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은 확률이 정량화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quantified)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되는데 반해 </a:t>
            </a:r>
            <a:r>
              <a:rPr lang="en" altLang="ko-Kore-KR" b="0" i="0" u="none" strike="noStrike">
                <a:solidFill>
                  <a:srgbClr val="212529"/>
                </a:solidFill>
                <a:effectLst/>
                <a:latin typeface="-apple-system"/>
              </a:rPr>
              <a:t>Non-deterministic</a:t>
            </a:r>
            <a:r>
              <a:rPr lang="ko-KR" altLang="en-US" b="0" i="0" u="none" strike="noStrike">
                <a:solidFill>
                  <a:srgbClr val="212529"/>
                </a:solidFill>
                <a:effectLst/>
                <a:latin typeface="-apple-system"/>
              </a:rPr>
              <a:t>는 확률적 개념이 들어있지 않다</a:t>
            </a:r>
            <a:r>
              <a:rPr lang="en-US" altLang="ko-KR" b="0" i="0" u="none" strike="noStrike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3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16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15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06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011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17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822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378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608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092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28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252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603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058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0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951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700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271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611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6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112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799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351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245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916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6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66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4031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41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572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6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Reinforcement Learning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Direct Evaluation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05B052-D678-EF3C-F033-9355792A48FC}"/>
              </a:ext>
            </a:extLst>
          </p:cNvPr>
          <p:cNvSpPr txBox="1">
            <a:spLocks/>
          </p:cNvSpPr>
          <p:nvPr/>
        </p:nvSpPr>
        <p:spPr>
          <a:xfrm>
            <a:off x="575598" y="1760964"/>
            <a:ext cx="8036312" cy="3336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Goal: Compute values for each state under 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</a:t>
            </a:r>
          </a:p>
          <a:p>
            <a:pPr lvl="2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Idea: Average together observed sample values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 according to 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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Every time you visit a state, write down what the sum of discounted rewards turned out to be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 those samples</a:t>
            </a:r>
          </a:p>
          <a:p>
            <a:pPr lvl="2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called direct evaluation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82BC01-0453-AAC6-A121-F5C2EA6F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6304" y="1990835"/>
            <a:ext cx="226314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187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Racing Search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2A3DE-C1C5-2C25-5E92-207A861D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09" y="1602643"/>
            <a:ext cx="10218782" cy="40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66483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Problems with Direct Evaluation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E7B85B-C39D-43B4-BE21-AABBDF33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42" y="1473442"/>
            <a:ext cx="10161116" cy="43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9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036753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Sample-Based Policy Evaluation?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C159C-AC7F-F00D-7EDD-D251DD01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211653"/>
            <a:ext cx="10508714" cy="49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9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73456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Temporal Difference Leaning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F4D93A-E30F-189A-3625-00A5605C5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" t="3696"/>
          <a:stretch/>
        </p:blipFill>
        <p:spPr>
          <a:xfrm>
            <a:off x="575598" y="1434667"/>
            <a:ext cx="9438197" cy="48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75043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Exponential Moving Average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7828C47-8C3D-1AEF-2E55-144EAEFD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9" y="1279102"/>
            <a:ext cx="9894722" cy="462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3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679914" cy="775845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Temporal Difference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24C24-1584-4FC5-6D9E-CEE50389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71" y="1461429"/>
            <a:ext cx="10304657" cy="4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50510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Problems with TD Value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96FBB1D-1B4C-7BAA-566D-54E2F1F1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559848"/>
            <a:ext cx="10209561" cy="42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0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125963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Active Reinforcement Learning</a:t>
            </a: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156626-178E-00A1-C6CA-B2864717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4005" y="1919568"/>
            <a:ext cx="3406316" cy="1771650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0DA4DA-3857-6AB6-8BCA-D1857FF1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6158" y="2607567"/>
            <a:ext cx="3604229" cy="2112352"/>
          </a:xfrm>
          <a:prstGeom prst="rect">
            <a:avLst/>
          </a:prstGeom>
          <a:noFill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B538B739-A0D4-4A3F-E4E0-9B80B8F4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7" y="3862668"/>
            <a:ext cx="3253962" cy="1697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807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9029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Active Reinforcement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F664671-0E06-F0A2-3EA0-9E4E9BAB4ACB}"/>
              </a:ext>
            </a:extLst>
          </p:cNvPr>
          <p:cNvSpPr txBox="1">
            <a:spLocks noChangeArrowheads="1"/>
          </p:cNvSpPr>
          <p:nvPr/>
        </p:nvSpPr>
        <p:spPr>
          <a:xfrm>
            <a:off x="656676" y="1405054"/>
            <a:ext cx="10464109" cy="47172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 reinforcement learning: optimal policies (like value iteration)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You don’t know the transitions T(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s,a,s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You don’t know the rewards R(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s,a,s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You choose the actions now</a:t>
            </a:r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pPr lvl="1"/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Goal: learn the optimal policy / values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 this case: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Learner makes choices!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Fundamental tradeoff: exploration vs. exploitation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NOT offline planning!  You actually take actions in the world and find out what happens…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A85E53-DD23-DF01-95EC-4E973620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1749" y="2055401"/>
            <a:ext cx="4113575" cy="1988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64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Reinforcement Learning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24B03-F6F1-94C2-E55C-8661BCE8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5899" y="1573511"/>
            <a:ext cx="8140201" cy="4567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Detour: Q-Value Iteration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2C93FD6-25E1-92BE-2994-9063613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368658"/>
            <a:ext cx="9991493" cy="46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Q-Learning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DDFBD-B8BD-74A5-4CB6-0D398E0D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14345"/>
            <a:ext cx="10113155" cy="48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4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Q-Learning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DD071-59E2-4BD9-AFE0-FB230E3A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29348"/>
            <a:ext cx="10554201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059056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Exploration vs Exploitation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0B4DB8-88B6-7DC0-1E90-34729908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329" y="1221269"/>
            <a:ext cx="6753342" cy="4502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322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How to Explore?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9B1AE0E-746E-96F2-6513-8661F4F0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0" y="1352021"/>
            <a:ext cx="10347751" cy="43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Exploratoin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4CEE54-B22B-E83B-933F-0C4BC242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504615"/>
            <a:ext cx="9598878" cy="477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16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Regret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1617BD-FA87-6498-B9CC-ADF64AFB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0486" y="1391724"/>
            <a:ext cx="5167181" cy="3429000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A525E6-D566-1314-8818-35029CD58DD4}"/>
              </a:ext>
            </a:extLst>
          </p:cNvPr>
          <p:cNvSpPr txBox="1">
            <a:spLocks/>
          </p:cNvSpPr>
          <p:nvPr/>
        </p:nvSpPr>
        <p:spPr>
          <a:xfrm>
            <a:off x="592351" y="1391724"/>
            <a:ext cx="6076077" cy="50405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 if you learn the optimal policy, you still make mistakes along the way!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Regret is a measure of your total mistake cost: the difference between your (expected) rewards, including youthful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suboptimality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and optimal (expected) rewards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Minimizing regret goes beyond learning to be optimal – it requires optimally learning to be optimal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Example: random exploration and exploration functions both end up optimal, but </a:t>
            </a:r>
            <a:r>
              <a:rPr lang="en-US" sz="20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random exploration has higher regret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660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16695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Generalizing Across States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E24AF77-CEC3-651F-4D37-89C04CD718EF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505223"/>
            <a:ext cx="7532967" cy="59703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Q-Learning keeps a table of all q-values</a:t>
            </a:r>
            <a:endParaRPr lang="en-US" sz="1800" dirty="0"/>
          </a:p>
          <a:p>
            <a:r>
              <a:rPr lang="en-US" dirty="0"/>
              <a:t>In realistic situations, we cannot possibly learn about every single state!</a:t>
            </a:r>
          </a:p>
          <a:p>
            <a:pPr lvl="1"/>
            <a:r>
              <a:rPr lang="en-US" sz="2000" dirty="0"/>
              <a:t>Too many states to visit them all in training</a:t>
            </a:r>
          </a:p>
          <a:p>
            <a:pPr lvl="1"/>
            <a:r>
              <a:rPr lang="en-US" sz="2000" dirty="0"/>
              <a:t>Too many states to hold the q-tables in memory</a:t>
            </a:r>
          </a:p>
          <a:p>
            <a:pPr lvl="2"/>
            <a:endParaRPr lang="en-US" sz="1800" dirty="0"/>
          </a:p>
          <a:p>
            <a:r>
              <a:rPr lang="en-US" dirty="0"/>
              <a:t>Instead, we want to generalize:</a:t>
            </a:r>
          </a:p>
          <a:p>
            <a:pPr lvl="1"/>
            <a:r>
              <a:rPr lang="en-US" sz="2000" dirty="0"/>
              <a:t>Learn about some small number of training states from experience</a:t>
            </a:r>
          </a:p>
          <a:p>
            <a:pPr lvl="1"/>
            <a:r>
              <a:rPr lang="en-US" sz="2000" dirty="0"/>
              <a:t>Generalize that experience to new, similar situations</a:t>
            </a:r>
          </a:p>
          <a:p>
            <a:pPr lvl="1"/>
            <a:r>
              <a:rPr lang="en-US" sz="2000" dirty="0"/>
              <a:t>This is a fundamental idea in machine learning, and we’ll see it over and over again</a:t>
            </a:r>
          </a:p>
          <a:p>
            <a:pPr lvl="1"/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24E770-B17C-9617-E654-643DB099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8565" y="3622990"/>
            <a:ext cx="3507837" cy="2185511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0821686-BEE8-833D-E232-9F1ED5A0E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3809" y="1869554"/>
            <a:ext cx="2228850" cy="158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9505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03163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Feature-Based REpresentations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B29C362-B845-5306-DD98-261FA4FE464B}"/>
              </a:ext>
            </a:extLst>
          </p:cNvPr>
          <p:cNvSpPr txBox="1">
            <a:spLocks noChangeArrowheads="1"/>
          </p:cNvSpPr>
          <p:nvPr/>
        </p:nvSpPr>
        <p:spPr>
          <a:xfrm>
            <a:off x="516045" y="1502341"/>
            <a:ext cx="7466456" cy="65382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Features are functions from </a:t>
            </a:r>
            <a:r>
              <a:rPr lang="en-US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states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 / (dist to dot)</a:t>
            </a:r>
            <a:r>
              <a:rPr lang="en-US" baseline="30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Is </a:t>
            </a:r>
            <a:r>
              <a:rPr 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Pacman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Can also describe a </a:t>
            </a:r>
            <a:r>
              <a:rPr lang="en-US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q-state (s, a) 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with features (e.g. action moves closer to food)</a:t>
            </a: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7C457827-0D86-4B26-78B9-9583D674AF96}"/>
              </a:ext>
            </a:extLst>
          </p:cNvPr>
          <p:cNvGrpSpPr/>
          <p:nvPr/>
        </p:nvGrpSpPr>
        <p:grpSpPr>
          <a:xfrm>
            <a:off x="8092753" y="1946076"/>
            <a:ext cx="3638329" cy="3651836"/>
            <a:chOff x="5943600" y="1524000"/>
            <a:chExt cx="2514600" cy="2462213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328A5529-D9A9-2A4D-36F2-5E1A1E248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25" name="Group 5">
                <a:extLst>
                  <a:ext uri="{FF2B5EF4-FFF2-40B4-BE49-F238E27FC236}">
                    <a16:creationId xmlns:a16="http://schemas.microsoft.com/office/drawing/2014/main" id="{8BC0D75A-98E3-02C6-11D8-01518035EC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29" name="Group 6">
                  <a:extLst>
                    <a:ext uri="{FF2B5EF4-FFF2-40B4-BE49-F238E27FC236}">
                      <a16:creationId xmlns:a16="http://schemas.microsoft.com/office/drawing/2014/main" id="{3AC6F604-0FD6-13DD-547B-5174F7FC8F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33" name="Picture 7">
                    <a:extLst>
                      <a:ext uri="{FF2B5EF4-FFF2-40B4-BE49-F238E27FC236}">
                        <a16:creationId xmlns:a16="http://schemas.microsoft.com/office/drawing/2014/main" id="{F30DB5A5-5E35-4DEA-F7D5-127B21AD3F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" name="Picture 8">
                    <a:extLst>
                      <a:ext uri="{FF2B5EF4-FFF2-40B4-BE49-F238E27FC236}">
                        <a16:creationId xmlns:a16="http://schemas.microsoft.com/office/drawing/2014/main" id="{A4E7F29E-3545-0806-B169-13A3B3797A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30" name="Picture 9">
                  <a:extLst>
                    <a:ext uri="{FF2B5EF4-FFF2-40B4-BE49-F238E27FC236}">
                      <a16:creationId xmlns:a16="http://schemas.microsoft.com/office/drawing/2014/main" id="{F0CC62F2-9576-4D3E-931F-0E3627B900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10">
                  <a:extLst>
                    <a:ext uri="{FF2B5EF4-FFF2-40B4-BE49-F238E27FC236}">
                      <a16:creationId xmlns:a16="http://schemas.microsoft.com/office/drawing/2014/main" id="{93448EC1-FEAB-66D7-A294-1517AA2A78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11">
                  <a:extLst>
                    <a:ext uri="{FF2B5EF4-FFF2-40B4-BE49-F238E27FC236}">
                      <a16:creationId xmlns:a16="http://schemas.microsoft.com/office/drawing/2014/main" id="{B1737705-E796-35E6-C7CB-A6BDB3E47B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83C24007-C4FB-6919-7648-22B9F9B0D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F672B5B6-5EC5-4117-1119-905B0AD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9DF877E2-4E01-BEB6-DBB8-4F6EA3CE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87D425F8-E4EE-313E-751D-6D65EBF8E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18304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73465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Linear Value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1188E8-F187-D21A-BB70-2309CDD0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9" y="1563183"/>
            <a:ext cx="10917739" cy="41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Reinforcement Learning</a:t>
            </a: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FDDBCB-6A59-D5F0-01B3-B84662A0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60" y="1410826"/>
            <a:ext cx="7591079" cy="48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73465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Approximate Q-Learning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E5EB7D-3F9C-AC96-B322-87C034F3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88" y="1286243"/>
            <a:ext cx="10195823" cy="49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0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Q-Pacman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F9C33E-3F5D-7D07-D55F-5DE16233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44" y="1252720"/>
            <a:ext cx="9961911" cy="5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65A68F-277F-9602-743A-2FC764B4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9108" y="1648812"/>
            <a:ext cx="5513784" cy="4383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471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87716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069F97-4FE4-BAAA-A58C-12E3B92C455F}"/>
              </a:ext>
            </a:extLst>
          </p:cNvPr>
          <p:cNvSpPr txBox="1">
            <a:spLocks noChangeArrowheads="1"/>
          </p:cNvSpPr>
          <p:nvPr/>
        </p:nvSpPr>
        <p:spPr>
          <a:xfrm>
            <a:off x="483887" y="1297999"/>
            <a:ext cx="11487659" cy="5288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often the </a:t>
            </a:r>
            <a:r>
              <a:rPr 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feature-based policies 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that work well (win games, maximize utilities) </a:t>
            </a:r>
            <a:r>
              <a:rPr 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aren’t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the ones that </a:t>
            </a:r>
            <a:r>
              <a:rPr 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approximate V / Q best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E.g. your value functions can be probably horrible estimates of future rewards, but they still can produce good decisions</a:t>
            </a:r>
          </a:p>
          <a:p>
            <a:pPr lvl="1"/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Q-learning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’s priority: get </a:t>
            </a: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Q-values close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</a:t>
            </a: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modeling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Action selection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priority: get </a:t>
            </a: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ordering of Q-values right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</a:t>
            </a: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prediction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We’ll see this distinction between modeling and prediction again later in the course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Solution: learn policies that maximize rewards, not the values that predict them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Policy search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start with an ok solution (e.g. Q-learning) then fine-tune by </a:t>
            </a:r>
            <a:r>
              <a:rPr 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hill climbing on feature weights</a:t>
            </a:r>
          </a:p>
        </p:txBody>
      </p:sp>
    </p:spTree>
    <p:extLst>
      <p:ext uri="{BB962C8B-B14F-4D97-AF65-F5344CB8AC3E}">
        <p14:creationId xmlns:p14="http://schemas.microsoft.com/office/powerpoint/2010/main" val="3509453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1031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Policy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DC6CB3-7EC4-2BE4-C5C0-A24132D39DD8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514477"/>
            <a:ext cx="10993496" cy="43153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Simplest policy search: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Start with an initial linear value function or Q-function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Nudge each feature weight up and down and see if your policy is better than before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How do we tell the policy got better?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Need to run many sample episodes!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there are a lot of features, this can be impractical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Better methods exploit </a:t>
            </a:r>
            <a:r>
              <a:rPr 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lookahead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structure, sample wisely, change multiple parameters…</a:t>
            </a:r>
          </a:p>
        </p:txBody>
      </p:sp>
    </p:spTree>
    <p:extLst>
      <p:ext uri="{BB962C8B-B14F-4D97-AF65-F5344CB8AC3E}">
        <p14:creationId xmlns:p14="http://schemas.microsoft.com/office/powerpoint/2010/main" val="223631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Conclution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347ABC-305C-DD37-60AA-A7B058CE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9678" y="2274315"/>
            <a:ext cx="4276725" cy="3189267"/>
          </a:xfrm>
          <a:prstGeom prst="rect">
            <a:avLst/>
          </a:prstGeom>
          <a:noFill/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6B5833B-C68F-E568-2633-30651020CAD9}"/>
              </a:ext>
            </a:extLst>
          </p:cNvPr>
          <p:cNvSpPr txBox="1">
            <a:spLocks noChangeArrowheads="1"/>
          </p:cNvSpPr>
          <p:nvPr/>
        </p:nvSpPr>
        <p:spPr>
          <a:xfrm>
            <a:off x="575597" y="1441019"/>
            <a:ext cx="8010842" cy="47899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We’re done with Part I: Search and Planning!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We’ve seen how AI methods can solve problems in: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Search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Constraint Satisfaction Problems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Games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Markov Decision Problems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9331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Reinforcement Learning</a:t>
            </a: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0DBE506-5C93-0844-ADBD-43F3205A542A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599202"/>
            <a:ext cx="8504321" cy="4272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Still assume a Markov decision process (MDP):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set of actions (per state) A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model T(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s,a,s</a:t>
            </a:r>
            <a:r>
              <a:rPr lang="en-US" altLang="ja-JP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’)</a:t>
            </a:r>
            <a:endParaRPr lang="en-US" altLang="ja-JP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reward function R(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s,a,s</a:t>
            </a:r>
            <a:r>
              <a:rPr lang="en-US" altLang="ja-JP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’)</a:t>
            </a:r>
            <a:endParaRPr lang="en-US" altLang="ja-JP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Still looking for a policy </a:t>
            </a:r>
            <a:r>
              <a:rPr lang="en-US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Symbol" pitchFamily="18" charset="2"/>
            </a:endParaRPr>
          </a:p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New twist: </a:t>
            </a:r>
            <a:r>
              <a:rPr lang="en-US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don</a:t>
            </a:r>
            <a:r>
              <a:rPr lang="en-US" altLang="ja-JP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I.e. we don’</a:t>
            </a:r>
            <a:r>
              <a:rPr lang="en-US" altLang="ja-JP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1074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Offline (MDPs) vs. Online(RL)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605F06-A89F-EF34-C405-50262152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2330" y="2743943"/>
            <a:ext cx="4767455" cy="2479588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C32A6E6-14A0-CCC7-A024-A52731D53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215" y="1549711"/>
            <a:ext cx="5007193" cy="3758578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BAE33C-881C-EB8E-E935-F8CE0C379FAB}"/>
              </a:ext>
            </a:extLst>
          </p:cNvPr>
          <p:cNvSpPr txBox="1"/>
          <p:nvPr/>
        </p:nvSpPr>
        <p:spPr>
          <a:xfrm>
            <a:off x="2029071" y="5656432"/>
            <a:ext cx="295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Offline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D9DFE-32E2-4BEF-238B-A79E233BB896}"/>
              </a:ext>
            </a:extLst>
          </p:cNvPr>
          <p:cNvSpPr txBox="1"/>
          <p:nvPr/>
        </p:nvSpPr>
        <p:spPr>
          <a:xfrm>
            <a:off x="7538314" y="5656432"/>
            <a:ext cx="295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50840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Model-Based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410EF2-EC8B-FC4C-0EF2-0EA400F15A5B}"/>
              </a:ext>
            </a:extLst>
          </p:cNvPr>
          <p:cNvSpPr txBox="1">
            <a:spLocks noChangeArrowheads="1"/>
          </p:cNvSpPr>
          <p:nvPr/>
        </p:nvSpPr>
        <p:spPr>
          <a:xfrm>
            <a:off x="575597" y="1440073"/>
            <a:ext cx="10347776" cy="51460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Normalize to give an estimate of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Discover each                     when we experience (s, a, s’)</a:t>
            </a:r>
          </a:p>
          <a:p>
            <a:pPr>
              <a:lnSpc>
                <a:spcPct val="80000"/>
              </a:lnSpc>
            </a:pP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 example, use value iteration, as before</a:t>
            </a:r>
          </a:p>
        </p:txBody>
      </p:sp>
    </p:spTree>
    <p:extLst>
      <p:ext uri="{BB962C8B-B14F-4D97-AF65-F5344CB8AC3E}">
        <p14:creationId xmlns:p14="http://schemas.microsoft.com/office/powerpoint/2010/main" val="291461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57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Example: Model-Based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E7212-FB86-B1D5-A96D-035A927D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71" y="1681430"/>
            <a:ext cx="9845257" cy="40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Model-Free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A76DF08-C22D-1DFA-E0DA-597C820F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0981" y="1872121"/>
            <a:ext cx="4110038" cy="3771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01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35259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Passive Reinforcement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Rectangle 98">
            <a:extLst>
              <a:ext uri="{FF2B5EF4-FFF2-40B4-BE49-F238E27FC236}">
                <a16:creationId xmlns:a16="http://schemas.microsoft.com/office/drawing/2014/main" id="{591205CE-3068-2A6A-457B-1FD83A76CBF4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AED3E-0134-C804-5C77-0752C708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9" y="1532993"/>
            <a:ext cx="10614354" cy="42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1325</Words>
  <Application>Microsoft Macintosh PowerPoint</Application>
  <PresentationFormat>와이드스크린</PresentationFormat>
  <Paragraphs>200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-apple-system</vt:lpstr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35</cp:revision>
  <cp:lastPrinted>2023-01-12T18:38:21Z</cp:lastPrinted>
  <dcterms:created xsi:type="dcterms:W3CDTF">2022-09-30T06:36:40Z</dcterms:created>
  <dcterms:modified xsi:type="dcterms:W3CDTF">2023-01-31T12:56:28Z</dcterms:modified>
</cp:coreProperties>
</file>